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67" r:id="rId4"/>
    <p:sldId id="258" r:id="rId5"/>
    <p:sldId id="268" r:id="rId6"/>
    <p:sldId id="269" r:id="rId7"/>
    <p:sldId id="261" r:id="rId8"/>
    <p:sldId id="262" r:id="rId9"/>
    <p:sldId id="263" r:id="rId10"/>
    <p:sldId id="270" r:id="rId11"/>
    <p:sldId id="264" r:id="rId12"/>
    <p:sldId id="265" r:id="rId13"/>
    <p:sldId id="259" r:id="rId14"/>
    <p:sldId id="266" r:id="rId15"/>
    <p:sldId id="26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DAWI" initials="B" lastIdx="1" clrIdx="0">
    <p:extLst>
      <p:ext uri="{19B8F6BF-5375-455C-9EA6-DF929625EA0E}">
        <p15:presenceInfo xmlns:p15="http://schemas.microsoft.com/office/powerpoint/2012/main" userId="444d9950ad632d9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3725" autoAdjust="0"/>
  </p:normalViewPr>
  <p:slideViewPr>
    <p:cSldViewPr snapToGrid="0" showGuides="1">
      <p:cViewPr>
        <p:scale>
          <a:sx n="90" d="100"/>
          <a:sy n="90" d="100"/>
        </p:scale>
        <p:origin x="18" y="-5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DD8027-F785-4D6E-BA0A-351AECAE690E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56BC5D-5FB9-465C-BC37-152437F2C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553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6BC5D-5FB9-465C-BC37-152437F2CFE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1867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6BC5D-5FB9-465C-BC37-152437F2CFE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700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6BC5D-5FB9-465C-BC37-152437F2CFE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9886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6BC5D-5FB9-465C-BC37-152437F2CFE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787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BE53B-26C3-A5AF-96F0-B830A624E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BFAC53-F029-3175-2F7B-F48ACE1914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C07EBF-2CB5-573B-BC0E-3BC45F347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3EC61-EE3F-4AFA-A259-96A999D4EBBD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C11CE9-0725-CF3A-DA57-3EE6E71F9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1BE335-ECAD-C238-A0C1-E659F6B21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954C4-108D-46F0-A82C-F488751CB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125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C650D-DA1F-7621-7E3B-2B5C3B1A5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C0E5D2-66B9-7A39-A03F-0363A69C60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27BFD1-0B78-BC85-7DF7-082CD97BB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3EC61-EE3F-4AFA-A259-96A999D4EBBD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2AD68F-5873-36CD-F609-2BD6E4F5A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9A3985-A149-0C41-C2F9-44646FF57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954C4-108D-46F0-A82C-F488751CB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58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B68D2A5-E063-C9BC-D6B3-44D9098A98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0C851C-3DF3-1EEE-78E8-8390466C3F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B584AC-125C-7CED-6FAA-12107125F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3EC61-EE3F-4AFA-A259-96A999D4EBBD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301F85-D511-A03F-80BE-543D3766D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2ABE2A-6FC7-F165-742E-53CDA323B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954C4-108D-46F0-A82C-F488751CB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364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0EABF-A0B9-176E-F152-1D85894D4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796FEB-CEEF-FB33-04D1-8B17AC6275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435EBD-9660-3C94-95DD-DB9733E8C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3EC61-EE3F-4AFA-A259-96A999D4EBBD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3AFA0-7239-AAD0-185D-27A271DE6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722059-2459-C5D2-F6F2-7FCC4A8B1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954C4-108D-46F0-A82C-F488751CB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717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53FC8-7E62-3480-FB2F-6AF354D46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54FECE-6A9D-2DF6-D3FF-B3D3324331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1D93F2-F530-8B0F-52B8-84B81521A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3EC61-EE3F-4AFA-A259-96A999D4EBBD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B402DC-4516-D961-4D4D-B7951AE16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BE90D3-875B-7A1C-8BF3-60DE4D83B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954C4-108D-46F0-A82C-F488751CB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68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72BD3-56CF-B07C-51A8-8A737AA7C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FD2104-CCD6-5FDD-7C3A-C3185AD603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A3CC75-3C14-0B9D-BAAB-45B569F9E1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22B4D7-3762-8F34-CB82-877AE4697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3EC61-EE3F-4AFA-A259-96A999D4EBBD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BEFCCD-8192-2BBB-4BAF-DAB915C5C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EA0796-90D6-6F9C-6BD0-032076F12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954C4-108D-46F0-A82C-F488751CB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508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B3C8D-0D62-A739-EC6F-A2791447A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E3BEF9-978D-78DD-20ED-1CF40DE352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7A5CAD-709D-72A4-A6CD-BEAD3D3E56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DED336-F997-068A-DBFC-E08C332146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2C2B44-6788-1ACB-C0D1-AD8AC15365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13E7A07-8302-6C78-C298-00BD9FAFB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3EC61-EE3F-4AFA-A259-96A999D4EBBD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657228-D392-9BAE-CF1D-544E10335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0D224D-1899-AADC-0320-64DD32BB7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954C4-108D-46F0-A82C-F488751CB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48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F8BF1-C0F7-4CE1-3EF3-1CE755A2E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0F21AD-19FE-D18E-E2D1-CD42A05DB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3EC61-EE3F-4AFA-A259-96A999D4EBBD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ECA757-F9C0-CDA2-273C-305B7685C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B4804C-3832-1CE0-8960-F4F0DF5E0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954C4-108D-46F0-A82C-F488751CB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750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F711A5-E840-4441-A742-D9A89D40D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3EC61-EE3F-4AFA-A259-96A999D4EBBD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BA6E80-C059-FDC4-8983-EF0C53301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5AAD03-FB7A-43C3-0688-7D1C3D0EF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954C4-108D-46F0-A82C-F488751CB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773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08774-8BD0-3499-36EA-C6BAF6AC1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A7BC21-113B-A333-E814-074F0930F2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5C8307-D58B-D49F-4693-2376587BA3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4C3A2A-E8D2-4E86-B025-DADF1F5A9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3EC61-EE3F-4AFA-A259-96A999D4EBBD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8B47D4-A93B-7C7A-7DDD-971305920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D9D3A6-400A-8343-3A3F-DF374A8FE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954C4-108D-46F0-A82C-F488751CB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315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F10D3-6C6C-5222-8882-738E616CA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2940D2-6F95-CCA9-FE17-774C6F830F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CC40D9-BBD7-4AB0-AAB7-6E93C09684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5ACAF6-7D80-F739-D223-94E0B60E8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3EC61-EE3F-4AFA-A259-96A999D4EBBD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186B80-781F-FD4A-B16E-C254BC1ED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C2C18D-D2EC-B4EE-6F6E-90166105A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954C4-108D-46F0-A82C-F488751CB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452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E4A358-E917-554A-91E6-0AD3DAA84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AD4998-3EFD-EFBE-6DCC-448A6A9641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1EF55B-B84F-6594-01CB-FF3AC0E2CA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D3EC61-EE3F-4AFA-A259-96A999D4EBBD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06B96A-DCC0-78FE-E866-9D7C80B05F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EF4D86-6FE2-C1B7-9DDA-566B27EFC0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7954C4-108D-46F0-A82C-F488751CB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896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60;p13">
            <a:extLst>
              <a:ext uri="{FF2B5EF4-FFF2-40B4-BE49-F238E27FC236}">
                <a16:creationId xmlns:a16="http://schemas.microsoft.com/office/drawing/2014/main" id="{1B1296E1-A05D-D5EC-B676-44673CAC11A5}"/>
              </a:ext>
            </a:extLst>
          </p:cNvPr>
          <p:cNvSpPr txBox="1"/>
          <p:nvPr/>
        </p:nvSpPr>
        <p:spPr>
          <a:xfrm>
            <a:off x="2033562" y="1858676"/>
            <a:ext cx="7775100" cy="1306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900" b="1" dirty="0" smtClean="0">
                <a:solidFill>
                  <a:schemeClr val="bg1">
                    <a:lumMod val="95000"/>
                  </a:schemeClr>
                </a:solidFill>
                <a:latin typeface="Perpetua" panose="02020502060401020303" pitchFamily="18" charset="0"/>
                <a:ea typeface="Cinzel"/>
                <a:cs typeface="Cinzel"/>
                <a:sym typeface="Cinzel"/>
              </a:rPr>
              <a:t>POWER BI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3200" b="1" dirty="0" smtClean="0">
                <a:solidFill>
                  <a:schemeClr val="bg1">
                    <a:lumMod val="95000"/>
                  </a:schemeClr>
                </a:solidFill>
                <a:latin typeface="Perpetua" panose="02020502060401020303" pitchFamily="18" charset="0"/>
                <a:ea typeface="Cinzel"/>
                <a:cs typeface="Cinzel"/>
                <a:sym typeface="Cinzel"/>
              </a:rPr>
              <a:t>FUNDAMENTALS &amp; POWER QUERY</a:t>
            </a:r>
            <a:endParaRPr lang="en-US" sz="3200" b="1" dirty="0">
              <a:solidFill>
                <a:schemeClr val="bg1">
                  <a:lumMod val="95000"/>
                </a:schemeClr>
              </a:solidFill>
              <a:latin typeface="Perpetua" panose="02020502060401020303" pitchFamily="18" charset="0"/>
              <a:ea typeface="Cinzel"/>
              <a:cs typeface="Cinzel"/>
              <a:sym typeface="Cinzel"/>
            </a:endParaRPr>
          </a:p>
        </p:txBody>
      </p:sp>
      <p:sp>
        <p:nvSpPr>
          <p:cNvPr id="12" name="Google Shape;59;p13">
            <a:extLst>
              <a:ext uri="{FF2B5EF4-FFF2-40B4-BE49-F238E27FC236}">
                <a16:creationId xmlns:a16="http://schemas.microsoft.com/office/drawing/2014/main" id="{AAC888C5-D638-77A4-E1D8-7E916F5AFF50}"/>
              </a:ext>
            </a:extLst>
          </p:cNvPr>
          <p:cNvSpPr txBox="1"/>
          <p:nvPr/>
        </p:nvSpPr>
        <p:spPr>
          <a:xfrm>
            <a:off x="767531" y="851500"/>
            <a:ext cx="3558516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20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Manrope" panose="020B0604020202020204" charset="0"/>
                <a:ea typeface="Manrope Medium"/>
                <a:cs typeface="Manrope Medium"/>
                <a:sym typeface="Manrope Medium"/>
              </a:rPr>
              <a:t>HON. A.Z DIGITAL FELLOWSHIP</a:t>
            </a:r>
            <a:endParaRPr sz="2000" b="1" dirty="0">
              <a:solidFill>
                <a:schemeClr val="accent4">
                  <a:lumMod val="40000"/>
                  <a:lumOff val="60000"/>
                </a:schemeClr>
              </a:solidFill>
              <a:latin typeface="Manrope" panose="020B0604020202020204" charset="0"/>
              <a:ea typeface="Manrope Medium"/>
              <a:cs typeface="Manrope Medium"/>
              <a:sym typeface="Manrope Medium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27ED8BF-3BC0-3256-F133-F2690267C060}"/>
              </a:ext>
            </a:extLst>
          </p:cNvPr>
          <p:cNvCxnSpPr/>
          <p:nvPr/>
        </p:nvCxnSpPr>
        <p:spPr>
          <a:xfrm>
            <a:off x="3132944" y="5257800"/>
            <a:ext cx="5576341" cy="0"/>
          </a:xfrm>
          <a:prstGeom prst="line">
            <a:avLst/>
          </a:prstGeom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Google Shape;59;p13">
            <a:extLst>
              <a:ext uri="{FF2B5EF4-FFF2-40B4-BE49-F238E27FC236}">
                <a16:creationId xmlns:a16="http://schemas.microsoft.com/office/drawing/2014/main" id="{D2260FB5-3654-7A57-A98A-586909EA55ED}"/>
              </a:ext>
            </a:extLst>
          </p:cNvPr>
          <p:cNvSpPr txBox="1"/>
          <p:nvPr/>
        </p:nvSpPr>
        <p:spPr>
          <a:xfrm>
            <a:off x="4326048" y="5257800"/>
            <a:ext cx="3190131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6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Manrope Medium"/>
                <a:ea typeface="Manrope Medium"/>
                <a:cs typeface="Manrope Medium"/>
                <a:sym typeface="Manrope Medium"/>
              </a:rPr>
              <a:t>AMINU MUHAMMED B.</a:t>
            </a:r>
            <a:endParaRPr lang="en" sz="1600" dirty="0">
              <a:solidFill>
                <a:schemeClr val="accent4">
                  <a:lumMod val="40000"/>
                  <a:lumOff val="60000"/>
                </a:schemeClr>
              </a:solidFill>
              <a:latin typeface="Manrope Medium"/>
              <a:ea typeface="Manrope Medium"/>
              <a:cs typeface="Manrope Medium"/>
              <a:sym typeface="Manrope Medium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6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Manrope Medium"/>
                <a:ea typeface="Manrope Medium"/>
                <a:cs typeface="Manrope Medium"/>
                <a:sym typeface="Manrope Medium"/>
              </a:rPr>
              <a:t>DATA ENTHUSIAST</a:t>
            </a:r>
            <a:endParaRPr sz="1600" dirty="0">
              <a:solidFill>
                <a:schemeClr val="accent4">
                  <a:lumMod val="40000"/>
                  <a:lumOff val="60000"/>
                </a:schemeClr>
              </a:solidFill>
              <a:latin typeface="Manrope Medium"/>
              <a:ea typeface="Manrope Medium"/>
              <a:cs typeface="Manrope Medium"/>
              <a:sym typeface="Manrope Medium"/>
            </a:endParaRPr>
          </a:p>
        </p:txBody>
      </p:sp>
      <p:sp>
        <p:nvSpPr>
          <p:cNvPr id="20" name="Google Shape;59;p13">
            <a:extLst>
              <a:ext uri="{FF2B5EF4-FFF2-40B4-BE49-F238E27FC236}">
                <a16:creationId xmlns:a16="http://schemas.microsoft.com/office/drawing/2014/main" id="{BFD78C43-E2A2-2C82-9730-EED834121B56}"/>
              </a:ext>
            </a:extLst>
          </p:cNvPr>
          <p:cNvSpPr txBox="1"/>
          <p:nvPr/>
        </p:nvSpPr>
        <p:spPr>
          <a:xfrm>
            <a:off x="4326047" y="3380617"/>
            <a:ext cx="3190131" cy="1107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2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Manrope Medium"/>
                <a:ea typeface="Manrope Medium"/>
                <a:cs typeface="Manrope Medium"/>
                <a:sym typeface="Manrope Medium"/>
              </a:rPr>
              <a:t>INTRODUCTION TO POWER BI</a:t>
            </a:r>
            <a:endParaRPr sz="2000" dirty="0">
              <a:solidFill>
                <a:schemeClr val="accent4">
                  <a:lumMod val="40000"/>
                  <a:lumOff val="60000"/>
                </a:schemeClr>
              </a:solidFill>
              <a:latin typeface="Manrope Medium"/>
              <a:ea typeface="Manrope Medium"/>
              <a:cs typeface="Manrope Medium"/>
              <a:sym typeface="Manrop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3831747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4E163FB0-5F13-5F81-F656-ED059DAF4A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2212" y="989572"/>
            <a:ext cx="4964460" cy="4923547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DATA/FILE FORMATS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 marL="457200" indent="-457200" algn="l">
              <a:lnSpc>
                <a:spcPct val="100000"/>
              </a:lnSpc>
              <a:buAutoNum type="arabicPeriod"/>
            </a:pPr>
            <a:r>
              <a:rPr lang="en-US" sz="2000" b="1" u="sng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Text &amp; Document formats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Txt: plain text, no formatting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Doc/</a:t>
            </a:r>
            <a:r>
              <a:rPr lang="en-US" sz="18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docx</a:t>
            </a:r>
            <a:r>
              <a:rPr lang="en-US" sz="18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: Microsoft word documents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Pdf: portable document format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Rtf: rich text format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Md</a:t>
            </a:r>
            <a:r>
              <a:rPr lang="en-US" sz="18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: markdown</a:t>
            </a:r>
          </a:p>
          <a:p>
            <a:pPr algn="l">
              <a:lnSpc>
                <a:spcPct val="100000"/>
              </a:lnSpc>
            </a:pPr>
            <a:r>
              <a:rPr lang="en-US" sz="18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2. </a:t>
            </a:r>
            <a:r>
              <a:rPr lang="en-US" sz="2000" b="1" u="sng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Data Storage &amp; Exchange Format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CSV: Comma Separated values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TSV: Tab </a:t>
            </a:r>
            <a:r>
              <a:rPr lang="en-US" sz="18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S</a:t>
            </a:r>
            <a:r>
              <a:rPr lang="en-US" sz="18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eparated Values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JSON: Java Script Object Notation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1800" b="1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Google Shape;59;p13">
            <a:extLst>
              <a:ext uri="{FF2B5EF4-FFF2-40B4-BE49-F238E27FC236}">
                <a16:creationId xmlns:a16="http://schemas.microsoft.com/office/drawing/2014/main" id="{F993D767-77C0-3E69-6557-17ECBBD41BE9}"/>
              </a:ext>
            </a:extLst>
          </p:cNvPr>
          <p:cNvSpPr txBox="1"/>
          <p:nvPr/>
        </p:nvSpPr>
        <p:spPr>
          <a:xfrm>
            <a:off x="101578" y="-164813"/>
            <a:ext cx="3642840" cy="6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sv-SE" sz="20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Manrope" panose="020B0604020202020204" charset="0"/>
                <a:ea typeface="Manrope Medium"/>
                <a:cs typeface="Manrope Medium"/>
                <a:sym typeface="Manrope Medium"/>
              </a:rPr>
              <a:t>HON. A.Z DIGITAL FELLOWSHIP</a:t>
            </a:r>
          </a:p>
        </p:txBody>
      </p:sp>
      <p:sp>
        <p:nvSpPr>
          <p:cNvPr id="2" name="Rectangle 1"/>
          <p:cNvSpPr/>
          <p:nvPr/>
        </p:nvSpPr>
        <p:spPr>
          <a:xfrm>
            <a:off x="5925312" y="1420020"/>
            <a:ext cx="5718048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3. </a:t>
            </a:r>
            <a:r>
              <a:rPr lang="en-US" sz="2000" b="1" u="sng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Spreadsheets &amp; Visualization formats</a:t>
            </a:r>
            <a:endParaRPr lang="en-US" sz="2000" b="1" u="sng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XLS/XLSX: Microsoft Excel spreadsheet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ODS: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OpenDocunment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Spreadsheets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PBIX: </a:t>
            </a:r>
            <a:r>
              <a:rPr lang="en-US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PowerBI</a:t>
            </a:r>
            <a:r>
              <a:rPr lang="en-US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file extension in graphics format</a:t>
            </a:r>
            <a:endParaRPr lang="en-US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>
              <a:lnSpc>
                <a:spcPct val="200000"/>
              </a:lnSpc>
            </a:pP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4. </a:t>
            </a:r>
            <a:r>
              <a:rPr lang="en-US" sz="2000" b="1" u="sng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Structured data </a:t>
            </a:r>
            <a:r>
              <a:rPr lang="en-US" sz="2000" b="1" u="sng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formats</a:t>
            </a:r>
            <a:endParaRPr lang="en-US" sz="2000" b="1" u="sng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SQL dumps (.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sql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): </a:t>
            </a:r>
            <a:r>
              <a:rPr lang="en-US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Database 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export files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MDB: Microsoft Access Databases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DB: lightweight database file</a:t>
            </a:r>
            <a:endParaRPr lang="en-GB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7134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4E163FB0-5F13-5F81-F656-ED059DAF4A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304" y="782309"/>
            <a:ext cx="10168128" cy="3302012"/>
          </a:xfrm>
        </p:spPr>
        <p:txBody>
          <a:bodyPr>
            <a:normAutofit/>
          </a:bodyPr>
          <a:lstStyle/>
          <a:p>
            <a:pPr algn="l"/>
            <a:r>
              <a:rPr lang="en-GB" b="1" dirty="0">
                <a:solidFill>
                  <a:srgbClr val="002060"/>
                </a:solidFill>
              </a:rPr>
              <a:t>Reports</a:t>
            </a:r>
          </a:p>
          <a:p>
            <a:pPr algn="l"/>
            <a:r>
              <a:rPr lang="en-US" dirty="0"/>
              <a:t>In Power BI, a </a:t>
            </a:r>
            <a:r>
              <a:rPr lang="en-US" b="1" dirty="0"/>
              <a:t>Report </a:t>
            </a:r>
            <a:r>
              <a:rPr lang="en-US" dirty="0"/>
              <a:t>is a collection of visualizations that appear together on</a:t>
            </a:r>
          </a:p>
          <a:p>
            <a:pPr algn="l"/>
            <a:r>
              <a:rPr lang="en-US" dirty="0"/>
              <a:t>one or more pages. A report in Power BI is a collection of items that are related</a:t>
            </a:r>
          </a:p>
          <a:p>
            <a:pPr algn="l"/>
            <a:r>
              <a:rPr lang="en-US" dirty="0"/>
              <a:t>to each </a:t>
            </a:r>
            <a:r>
              <a:rPr lang="en-US" dirty="0" smtClean="0"/>
              <a:t>other.</a:t>
            </a:r>
            <a:endParaRPr lang="en-US" dirty="0"/>
          </a:p>
        </p:txBody>
      </p:sp>
      <p:sp>
        <p:nvSpPr>
          <p:cNvPr id="5" name="Google Shape;59;p13">
            <a:extLst>
              <a:ext uri="{FF2B5EF4-FFF2-40B4-BE49-F238E27FC236}">
                <a16:creationId xmlns:a16="http://schemas.microsoft.com/office/drawing/2014/main" id="{F993D767-77C0-3E69-6557-17ECBBD41BE9}"/>
              </a:ext>
            </a:extLst>
          </p:cNvPr>
          <p:cNvSpPr txBox="1"/>
          <p:nvPr/>
        </p:nvSpPr>
        <p:spPr>
          <a:xfrm>
            <a:off x="0" y="-254135"/>
            <a:ext cx="3642840" cy="6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sv-SE" sz="20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Manrope" panose="020B0604020202020204" charset="0"/>
                <a:ea typeface="Manrope Medium"/>
                <a:cs typeface="Manrope Medium"/>
                <a:sym typeface="Manrope Medium"/>
              </a:rPr>
              <a:t>HON. A.Z DIGITAL FELLOWSHIP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513" y="2639568"/>
            <a:ext cx="11697511" cy="35661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783536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4E163FB0-5F13-5F81-F656-ED059DAF4A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304" y="782309"/>
            <a:ext cx="11655552" cy="5277115"/>
          </a:xfrm>
        </p:spPr>
        <p:txBody>
          <a:bodyPr>
            <a:normAutofit/>
          </a:bodyPr>
          <a:lstStyle/>
          <a:p>
            <a:r>
              <a:rPr lang="en-GB" sz="3100" b="1" dirty="0"/>
              <a:t>Dashboards</a:t>
            </a:r>
          </a:p>
          <a:p>
            <a:r>
              <a:rPr lang="en-US" dirty="0"/>
              <a:t>A Power BI dashboard is a collection of visuals from a single page that you</a:t>
            </a:r>
          </a:p>
          <a:p>
            <a:r>
              <a:rPr lang="en-US" dirty="0"/>
              <a:t>can share with others. Often it is a selected group of visuals that provide quick</a:t>
            </a:r>
          </a:p>
          <a:p>
            <a:r>
              <a:rPr lang="en-US" dirty="0"/>
              <a:t>insight into the data or story you are trying to present.</a:t>
            </a:r>
          </a:p>
          <a:p>
            <a:r>
              <a:rPr lang="en-US" dirty="0"/>
              <a:t>A dashboard must fit on a single page, often called a canvas (the canvas is the</a:t>
            </a:r>
          </a:p>
          <a:p>
            <a:r>
              <a:rPr lang="en-US" dirty="0"/>
              <a:t>blank backdrop in Power BI Desktop or the service, where you put visualizations).</a:t>
            </a:r>
          </a:p>
          <a:p>
            <a:r>
              <a:rPr lang="en-US" dirty="0"/>
              <a:t>Think of it like the canvas that an artist or painter uses — a workspace where</a:t>
            </a:r>
          </a:p>
          <a:p>
            <a:r>
              <a:rPr lang="en-US" dirty="0"/>
              <a:t>you create, combine, and rework interesting and compelling visuals. You can</a:t>
            </a:r>
          </a:p>
          <a:p>
            <a:r>
              <a:rPr lang="en-US" dirty="0"/>
              <a:t>share dashboards with other users or groups, who can then interact with your</a:t>
            </a:r>
          </a:p>
          <a:p>
            <a:r>
              <a:rPr lang="en-US" dirty="0"/>
              <a:t>dashboards when they’re in the Power BI service or on their mobile device.</a:t>
            </a:r>
            <a:endParaRPr lang="en-US" dirty="0"/>
          </a:p>
        </p:txBody>
      </p:sp>
      <p:sp>
        <p:nvSpPr>
          <p:cNvPr id="5" name="Google Shape;59;p13">
            <a:extLst>
              <a:ext uri="{FF2B5EF4-FFF2-40B4-BE49-F238E27FC236}">
                <a16:creationId xmlns:a16="http://schemas.microsoft.com/office/drawing/2014/main" id="{F993D767-77C0-3E69-6557-17ECBBD41BE9}"/>
              </a:ext>
            </a:extLst>
          </p:cNvPr>
          <p:cNvSpPr txBox="1"/>
          <p:nvPr/>
        </p:nvSpPr>
        <p:spPr>
          <a:xfrm>
            <a:off x="0" y="-254135"/>
            <a:ext cx="3642840" cy="6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sv-SE" sz="20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Manrope" panose="020B0604020202020204" charset="0"/>
                <a:ea typeface="Manrope Medium"/>
                <a:cs typeface="Manrope Medium"/>
                <a:sym typeface="Manrope Medium"/>
              </a:rPr>
              <a:t>HON. A.Z DIGITAL FELLOWSHIP</a:t>
            </a:r>
          </a:p>
        </p:txBody>
      </p:sp>
    </p:spTree>
    <p:extLst>
      <p:ext uri="{BB962C8B-B14F-4D97-AF65-F5344CB8AC3E}">
        <p14:creationId xmlns:p14="http://schemas.microsoft.com/office/powerpoint/2010/main" val="11025203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E58BAF0-111D-0504-32C3-B439746B01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130" y="627411"/>
            <a:ext cx="9144000" cy="583194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Overview of the User Interface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Google Shape;59;p13">
            <a:extLst>
              <a:ext uri="{FF2B5EF4-FFF2-40B4-BE49-F238E27FC236}">
                <a16:creationId xmlns:a16="http://schemas.microsoft.com/office/drawing/2014/main" id="{C82194D6-44F1-1614-E197-C2F5C3A0CE36}"/>
              </a:ext>
            </a:extLst>
          </p:cNvPr>
          <p:cNvSpPr txBox="1"/>
          <p:nvPr/>
        </p:nvSpPr>
        <p:spPr>
          <a:xfrm>
            <a:off x="0" y="-32091"/>
            <a:ext cx="3511506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sv-SE" sz="2000" b="1" dirty="0">
                <a:solidFill>
                  <a:srgbClr val="FF0000"/>
                </a:solidFill>
                <a:latin typeface="Manrope" panose="020B0604020202020204" charset="0"/>
                <a:ea typeface="Manrope Medium"/>
                <a:cs typeface="Manrope Medium"/>
                <a:sym typeface="Manrope Medium"/>
              </a:rPr>
              <a:t>HON. A.Z DIGITAL FELLOWSHIP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10606"/>
            <a:ext cx="8827008" cy="496419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827008" y="1250778"/>
            <a:ext cx="347315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LMRoman10-Regular"/>
              </a:rPr>
              <a:t>1.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LMRoman10-Bold"/>
              </a:rPr>
              <a:t>Ribbon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LMRoman10-Regular"/>
              </a:rPr>
              <a:t>- Displays common tasks that are associated with reports and</a:t>
            </a:r>
          </a:p>
          <a:p>
            <a:r>
              <a:rPr lang="en-GB" dirty="0">
                <a:solidFill>
                  <a:schemeClr val="accent6">
                    <a:lumMod val="50000"/>
                  </a:schemeClr>
                </a:solidFill>
                <a:latin typeface="LMRoman10-Regular"/>
              </a:rPr>
              <a:t>visualizations.</a:t>
            </a: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LMRoman10-Regular"/>
              </a:rPr>
              <a:t>2.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LMRoman10-Bold"/>
              </a:rPr>
              <a:t>Report view, or canvas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LMRoman10-Regular"/>
              </a:rPr>
              <a:t>- Where visualizations are created and arranged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LMRoman10-Regular"/>
              </a:rPr>
              <a:t>.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LMRoman10-Regular"/>
            </a:endParaRP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LMRoman10-Regular"/>
              </a:rPr>
              <a:t>3.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LMRoman10-Bold"/>
              </a:rPr>
              <a:t>Pages tab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LMRoman10-Regular"/>
              </a:rPr>
              <a:t>-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LMRoman10-Regular"/>
              </a:rPr>
              <a:t>this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LMRoman10-Regular"/>
              </a:rPr>
              <a:t>area is where you</a:t>
            </a: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LMRoman10-Regular"/>
              </a:rPr>
              <a:t>would select or add a report page.</a:t>
            </a: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LMRoman10-Regular"/>
              </a:rPr>
              <a:t>4.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LMRoman10-Bold"/>
              </a:rPr>
              <a:t>Visualizations pane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LMRoman10-Regular"/>
              </a:rPr>
              <a:t>- Where you can change visualizations, customize</a:t>
            </a: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LMRoman10-Regular"/>
              </a:rPr>
              <a:t>colors or axes, apply filters, drag fields, and more.</a:t>
            </a: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LMRoman10-Regular"/>
              </a:rPr>
              <a:t>5.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LMRoman10-Bold"/>
              </a:rPr>
              <a:t>Fields pane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LMRoman10-Regular"/>
              </a:rPr>
              <a:t>- Where query elements and filters can be dragged onto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LMRoman10-Regular"/>
              </a:rPr>
              <a:t>the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LMRoman10-Bold"/>
              </a:rPr>
              <a:t>Report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LMRoman10-Regular"/>
              </a:rPr>
              <a:t>view.</a:t>
            </a:r>
            <a:endParaRPr lang="en-GB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7228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E58BAF0-111D-0504-32C3-B439746B01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8274" y="879846"/>
            <a:ext cx="9144000" cy="583194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PLOTTING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Google Shape;59;p13">
            <a:extLst>
              <a:ext uri="{FF2B5EF4-FFF2-40B4-BE49-F238E27FC236}">
                <a16:creationId xmlns:a16="http://schemas.microsoft.com/office/drawing/2014/main" id="{C82194D6-44F1-1614-E197-C2F5C3A0CE36}"/>
              </a:ext>
            </a:extLst>
          </p:cNvPr>
          <p:cNvSpPr txBox="1"/>
          <p:nvPr/>
        </p:nvSpPr>
        <p:spPr>
          <a:xfrm>
            <a:off x="0" y="-32091"/>
            <a:ext cx="3511506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sv-SE" sz="2000" b="1" dirty="0">
                <a:solidFill>
                  <a:srgbClr val="FF0000"/>
                </a:solidFill>
                <a:latin typeface="Manrope" panose="020B0604020202020204" charset="0"/>
                <a:ea typeface="Manrope Medium"/>
                <a:cs typeface="Manrope Medium"/>
                <a:sym typeface="Manrope Medium"/>
              </a:rPr>
              <a:t>HON. A.Z DIGITAL FELLOWSHIP</a:t>
            </a:r>
          </a:p>
        </p:txBody>
      </p:sp>
      <p:sp>
        <p:nvSpPr>
          <p:cNvPr id="2" name="Rectangle 1"/>
          <p:cNvSpPr/>
          <p:nvPr/>
        </p:nvSpPr>
        <p:spPr>
          <a:xfrm>
            <a:off x="707136" y="1276835"/>
            <a:ext cx="93024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dirty="0" smtClean="0"/>
              <a:t>One </a:t>
            </a:r>
            <a:r>
              <a:rPr lang="en-US" dirty="0"/>
              <a:t>of the panels is the </a:t>
            </a:r>
            <a:r>
              <a:rPr lang="en-US" b="1" dirty="0"/>
              <a:t>Visualization panel </a:t>
            </a:r>
            <a:r>
              <a:rPr lang="en-US" dirty="0"/>
              <a:t>highlighted in the Red</a:t>
            </a:r>
          </a:p>
          <a:p>
            <a:r>
              <a:rPr lang="en-US" dirty="0"/>
              <a:t>box. It contains various types of charts that you can create to visualize your</a:t>
            </a:r>
          </a:p>
          <a:p>
            <a:r>
              <a:rPr lang="en-US" dirty="0"/>
              <a:t>data. Some of the available chart types are - Stacked bar chart, Line chart, Area</a:t>
            </a:r>
          </a:p>
          <a:p>
            <a:r>
              <a:rPr lang="en-US" dirty="0"/>
              <a:t>chart, Scatter plot, Pie chart, etc.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866" y="2754162"/>
            <a:ext cx="9821438" cy="39504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211945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E58BAF0-111D-0504-32C3-B439746B01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9170" y="1852513"/>
            <a:ext cx="9144000" cy="1655762"/>
          </a:xfrm>
        </p:spPr>
        <p:txBody>
          <a:bodyPr>
            <a:normAutofit/>
          </a:bodyPr>
          <a:lstStyle/>
          <a:p>
            <a:pPr algn="l"/>
            <a:r>
              <a:rPr lang="en-GB" b="1" dirty="0"/>
              <a:t>Saving as </a:t>
            </a:r>
            <a:r>
              <a:rPr lang="en-GB" b="1" dirty="0" err="1"/>
              <a:t>pbix</a:t>
            </a:r>
            <a:r>
              <a:rPr lang="en-GB" b="1" dirty="0"/>
              <a:t> files</a:t>
            </a:r>
          </a:p>
          <a:p>
            <a:pPr algn="l"/>
            <a:r>
              <a:rPr lang="en-US" sz="2000" dirty="0"/>
              <a:t>Go to </a:t>
            </a:r>
            <a:r>
              <a:rPr lang="en-US" sz="2000" b="1" dirty="0"/>
              <a:t>File &gt; Save</a:t>
            </a:r>
            <a:r>
              <a:rPr lang="en-US" sz="2000" dirty="0"/>
              <a:t>, then choose an appropriate file name and the folder to save</a:t>
            </a:r>
          </a:p>
          <a:p>
            <a:pPr algn="l"/>
            <a:r>
              <a:rPr lang="en-GB" dirty="0"/>
              <a:t>it. Click on </a:t>
            </a:r>
            <a:r>
              <a:rPr lang="en-GB" b="1" dirty="0"/>
              <a:t>Save</a:t>
            </a:r>
            <a:r>
              <a:rPr lang="en-GB" dirty="0"/>
              <a:t>.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188D936-A70C-6C25-6783-D3E3288FB280}"/>
              </a:ext>
            </a:extLst>
          </p:cNvPr>
          <p:cNvSpPr txBox="1"/>
          <p:nvPr/>
        </p:nvSpPr>
        <p:spPr>
          <a:xfrm>
            <a:off x="2515682" y="1586046"/>
            <a:ext cx="61309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 dirty="0"/>
              <a:t>Saving and </a:t>
            </a:r>
            <a:r>
              <a:rPr lang="en-GB" sz="2800" b="1" dirty="0" smtClean="0"/>
              <a:t>Exporting</a:t>
            </a:r>
            <a:endParaRPr lang="en-GB" sz="2800" b="1" dirty="0"/>
          </a:p>
        </p:txBody>
      </p:sp>
      <p:sp>
        <p:nvSpPr>
          <p:cNvPr id="13" name="Google Shape;59;p13">
            <a:extLst>
              <a:ext uri="{FF2B5EF4-FFF2-40B4-BE49-F238E27FC236}">
                <a16:creationId xmlns:a16="http://schemas.microsoft.com/office/drawing/2014/main" id="{11E7AB22-2DC0-2E15-8633-AA6572132F78}"/>
              </a:ext>
            </a:extLst>
          </p:cNvPr>
          <p:cNvSpPr txBox="1"/>
          <p:nvPr/>
        </p:nvSpPr>
        <p:spPr>
          <a:xfrm>
            <a:off x="911054" y="821950"/>
            <a:ext cx="3581048" cy="6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sv-SE" sz="20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Manrope" panose="020B0604020202020204" charset="0"/>
                <a:ea typeface="Manrope Medium"/>
                <a:cs typeface="Manrope Medium"/>
                <a:sym typeface="Manrope Medium"/>
              </a:rPr>
              <a:t>HON. A.Z DIGITAL FELLOWSHIP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054" y="3136604"/>
            <a:ext cx="9973142" cy="34874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989882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E58BAF0-111D-0504-32C3-B439746B01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9170" y="1969471"/>
            <a:ext cx="9144000" cy="1655762"/>
          </a:xfrm>
        </p:spPr>
        <p:txBody>
          <a:bodyPr>
            <a:normAutofit/>
          </a:bodyPr>
          <a:lstStyle/>
          <a:p>
            <a:pPr algn="l"/>
            <a:r>
              <a:rPr lang="en-US" sz="1800" dirty="0"/>
              <a:t>Now we want to create a report of our analysis and share it with others. We use</a:t>
            </a:r>
          </a:p>
          <a:p>
            <a:pPr algn="l"/>
            <a:r>
              <a:rPr lang="en-US" sz="1800" dirty="0"/>
              <a:t>Power BI to publish the report on the Power BI server.</a:t>
            </a:r>
          </a:p>
          <a:p>
            <a:pPr algn="l"/>
            <a:r>
              <a:rPr lang="en-US" sz="1800" dirty="0"/>
              <a:t>To do this, go to </a:t>
            </a:r>
            <a:r>
              <a:rPr lang="en-US" sz="1800" b="1" dirty="0"/>
              <a:t>File &gt; Publish &gt; Publish to Power BI</a:t>
            </a:r>
            <a:endParaRPr lang="en-GB" sz="18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188D936-A70C-6C25-6783-D3E3288FB280}"/>
              </a:ext>
            </a:extLst>
          </p:cNvPr>
          <p:cNvSpPr txBox="1"/>
          <p:nvPr/>
        </p:nvSpPr>
        <p:spPr>
          <a:xfrm>
            <a:off x="2515682" y="1468250"/>
            <a:ext cx="61309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 dirty="0" smtClean="0"/>
              <a:t>Exporting &amp; Publishing</a:t>
            </a:r>
            <a:endParaRPr lang="en-GB" sz="2800" b="1" dirty="0"/>
          </a:p>
        </p:txBody>
      </p:sp>
      <p:sp>
        <p:nvSpPr>
          <p:cNvPr id="13" name="Google Shape;59;p13">
            <a:extLst>
              <a:ext uri="{FF2B5EF4-FFF2-40B4-BE49-F238E27FC236}">
                <a16:creationId xmlns:a16="http://schemas.microsoft.com/office/drawing/2014/main" id="{11E7AB22-2DC0-2E15-8633-AA6572132F78}"/>
              </a:ext>
            </a:extLst>
          </p:cNvPr>
          <p:cNvSpPr txBox="1"/>
          <p:nvPr/>
        </p:nvSpPr>
        <p:spPr>
          <a:xfrm>
            <a:off x="911054" y="821950"/>
            <a:ext cx="3581048" cy="6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sv-SE" sz="20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Manrope" panose="020B0604020202020204" charset="0"/>
                <a:ea typeface="Manrope Medium"/>
                <a:cs typeface="Manrope Medium"/>
                <a:sym typeface="Manrope Medium"/>
              </a:rPr>
              <a:t>HON. A.Z DIGITAL FELLOWSHIP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912" y="3008544"/>
            <a:ext cx="10494335" cy="36793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971358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E58BAF0-111D-0504-32C3-B439746B01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9170" y="1852513"/>
            <a:ext cx="9144000" cy="1655762"/>
          </a:xfrm>
        </p:spPr>
        <p:txBody>
          <a:bodyPr>
            <a:normAutofit/>
          </a:bodyPr>
          <a:lstStyle/>
          <a:p>
            <a:pPr algn="l"/>
            <a:r>
              <a:rPr lang="en-GB" b="1" dirty="0"/>
              <a:t>Saving as </a:t>
            </a:r>
            <a:r>
              <a:rPr lang="en-GB" b="1" dirty="0" err="1"/>
              <a:t>pbix</a:t>
            </a:r>
            <a:r>
              <a:rPr lang="en-GB" b="1" dirty="0"/>
              <a:t> files</a:t>
            </a:r>
          </a:p>
          <a:p>
            <a:pPr algn="l"/>
            <a:r>
              <a:rPr lang="en-US" sz="2000" dirty="0"/>
              <a:t>Go to </a:t>
            </a:r>
            <a:r>
              <a:rPr lang="en-US" sz="2000" b="1" dirty="0"/>
              <a:t>File &gt; Save</a:t>
            </a:r>
            <a:r>
              <a:rPr lang="en-US" sz="2000" dirty="0"/>
              <a:t>, then choose an appropriate file name and the folder to save</a:t>
            </a:r>
          </a:p>
          <a:p>
            <a:pPr algn="l"/>
            <a:r>
              <a:rPr lang="en-GB" dirty="0"/>
              <a:t>it. Click on </a:t>
            </a:r>
            <a:r>
              <a:rPr lang="en-GB" b="1" dirty="0"/>
              <a:t>Save</a:t>
            </a:r>
            <a:r>
              <a:rPr lang="en-GB" dirty="0"/>
              <a:t>.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188D936-A70C-6C25-6783-D3E3288FB280}"/>
              </a:ext>
            </a:extLst>
          </p:cNvPr>
          <p:cNvSpPr txBox="1"/>
          <p:nvPr/>
        </p:nvSpPr>
        <p:spPr>
          <a:xfrm>
            <a:off x="2515682" y="1586046"/>
            <a:ext cx="61309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 dirty="0"/>
              <a:t>Saving and </a:t>
            </a:r>
            <a:r>
              <a:rPr lang="en-GB" sz="2800" b="1" dirty="0" smtClean="0"/>
              <a:t>Exporting</a:t>
            </a:r>
            <a:endParaRPr lang="en-GB" sz="2800" b="1" dirty="0"/>
          </a:p>
        </p:txBody>
      </p:sp>
      <p:sp>
        <p:nvSpPr>
          <p:cNvPr id="13" name="Google Shape;59;p13">
            <a:extLst>
              <a:ext uri="{FF2B5EF4-FFF2-40B4-BE49-F238E27FC236}">
                <a16:creationId xmlns:a16="http://schemas.microsoft.com/office/drawing/2014/main" id="{11E7AB22-2DC0-2E15-8633-AA6572132F78}"/>
              </a:ext>
            </a:extLst>
          </p:cNvPr>
          <p:cNvSpPr txBox="1"/>
          <p:nvPr/>
        </p:nvSpPr>
        <p:spPr>
          <a:xfrm>
            <a:off x="911054" y="821950"/>
            <a:ext cx="3581048" cy="6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sv-SE" sz="20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Manrope" panose="020B0604020202020204" charset="0"/>
                <a:ea typeface="Manrope Medium"/>
                <a:cs typeface="Manrope Medium"/>
                <a:sym typeface="Manrope Medium"/>
              </a:rPr>
              <a:t>HON. A.Z DIGITAL FELLOWSHIP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054" y="3136604"/>
            <a:ext cx="9973142" cy="34874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08649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92E41CE7-4E06-0F33-4BC1-FD42B3B0DDCF}"/>
              </a:ext>
            </a:extLst>
          </p:cNvPr>
          <p:cNvGrpSpPr/>
          <p:nvPr/>
        </p:nvGrpSpPr>
        <p:grpSpPr>
          <a:xfrm>
            <a:off x="758653" y="1490485"/>
            <a:ext cx="10637111" cy="4245152"/>
            <a:chOff x="758653" y="1490485"/>
            <a:chExt cx="10637111" cy="4245152"/>
          </a:xfrm>
          <a:blipFill>
            <a:blip r:embed="rId3"/>
            <a:stretch>
              <a:fillRect/>
            </a:stretch>
          </a:blipFill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588D31D-D107-1E71-C1F6-E712BD19EA8F}"/>
                </a:ext>
              </a:extLst>
            </p:cNvPr>
            <p:cNvGrpSpPr/>
            <p:nvPr/>
          </p:nvGrpSpPr>
          <p:grpSpPr>
            <a:xfrm>
              <a:off x="7972563" y="2312436"/>
              <a:ext cx="3423201" cy="3423201"/>
              <a:chOff x="7972563" y="1366156"/>
              <a:chExt cx="3423201" cy="3423201"/>
            </a:xfrm>
            <a:grpFill/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D9C9B3BB-4C3A-6D7C-01C8-99A67EEE5C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72563" y="1366156"/>
                <a:ext cx="3423201" cy="3423201"/>
              </a:xfrm>
              <a:prstGeom prst="rect">
                <a:avLst/>
              </a:prstGeom>
              <a:grpFill/>
            </p:spPr>
          </p:pic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5A13BBFA-F8FE-E14F-E85D-9C080A302F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09286" y="1688541"/>
                <a:ext cx="981907" cy="1047164"/>
              </a:xfrm>
              <a:prstGeom prst="rect">
                <a:avLst/>
              </a:prstGeom>
              <a:grpFill/>
            </p:spPr>
          </p:pic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ADE009C-C709-46ED-6903-BF72D928041A}"/>
                </a:ext>
              </a:extLst>
            </p:cNvPr>
            <p:cNvSpPr txBox="1"/>
            <p:nvPr/>
          </p:nvSpPr>
          <p:spPr>
            <a:xfrm>
              <a:off x="758653" y="1490485"/>
              <a:ext cx="6130976" cy="58477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endParaRPr lang="en-US" sz="3200" b="1" i="0" u="none" strike="noStrike" cap="none" dirty="0">
                <a:solidFill>
                  <a:srgbClr val="E13126"/>
                </a:solidFill>
                <a:latin typeface="Perpetua" panose="02020502060401020303" pitchFamily="18" charset="0"/>
                <a:ea typeface="Cinzel"/>
                <a:cs typeface="Cinzel"/>
                <a:sym typeface="Cinzel"/>
              </a:endParaRPr>
            </a:p>
          </p:txBody>
        </p:sp>
      </p:grpSp>
      <p:sp>
        <p:nvSpPr>
          <p:cNvPr id="16" name="Google Shape;59;p13">
            <a:extLst>
              <a:ext uri="{FF2B5EF4-FFF2-40B4-BE49-F238E27FC236}">
                <a16:creationId xmlns:a16="http://schemas.microsoft.com/office/drawing/2014/main" id="{C82194D6-44F1-1614-E197-C2F5C3A0CE36}"/>
              </a:ext>
            </a:extLst>
          </p:cNvPr>
          <p:cNvSpPr txBox="1"/>
          <p:nvPr/>
        </p:nvSpPr>
        <p:spPr>
          <a:xfrm>
            <a:off x="758653" y="705084"/>
            <a:ext cx="3609161" cy="6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sv-SE" sz="2000" b="1" dirty="0">
                <a:solidFill>
                  <a:srgbClr val="FF0000"/>
                </a:solidFill>
                <a:latin typeface="Manrope" panose="020B0604020202020204" charset="0"/>
                <a:ea typeface="Manrope Medium"/>
                <a:cs typeface="Manrope Medium"/>
                <a:sym typeface="Manrope Medium"/>
              </a:rPr>
              <a:t>HON. A.Z DIGITAL FELLOWSHIP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F4025D-413B-A868-2E2C-6ED41D2477CC}"/>
              </a:ext>
            </a:extLst>
          </p:cNvPr>
          <p:cNvSpPr txBox="1"/>
          <p:nvPr/>
        </p:nvSpPr>
        <p:spPr>
          <a:xfrm>
            <a:off x="758653" y="1782872"/>
            <a:ext cx="6130976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b="1" u="sng" dirty="0" smtClean="0">
                <a:solidFill>
                  <a:srgbClr val="000000"/>
                </a:solidFill>
                <a:latin typeface="Manrope"/>
                <a:ea typeface="Manrope"/>
                <a:cs typeface="Manrope"/>
                <a:sym typeface="Manrope"/>
              </a:rPr>
              <a:t>AGENDA</a:t>
            </a:r>
            <a:endParaRPr lang="en-US" sz="1800" b="1" i="0" u="sng" strike="noStrike" cap="none" dirty="0" smtClean="0">
              <a:solidFill>
                <a:srgbClr val="000000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0" marR="0" lvl="0" indent="0" algn="l" rtl="0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dirty="0" smtClean="0">
                <a:solidFill>
                  <a:srgbClr val="000000"/>
                </a:solidFill>
                <a:latin typeface="Manrope"/>
                <a:ea typeface="Manrope"/>
                <a:cs typeface="Manrope"/>
                <a:sym typeface="Manrope"/>
              </a:rPr>
              <a:t>Introduction to Business Intelligence</a:t>
            </a:r>
          </a:p>
          <a:p>
            <a:pPr marL="0" marR="0" lvl="0" indent="0" algn="l" rtl="0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dirty="0" smtClean="0">
                <a:solidFill>
                  <a:srgbClr val="000000"/>
                </a:solidFill>
                <a:latin typeface="Manrope"/>
                <a:ea typeface="Manrope"/>
                <a:cs typeface="Manrope"/>
                <a:sym typeface="Manrope"/>
              </a:rPr>
              <a:t>Uses, Applications &amp; Importance</a:t>
            </a:r>
          </a:p>
          <a:p>
            <a:pPr marL="0" marR="0" lvl="0" indent="0" algn="l" rtl="0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dirty="0" smtClean="0">
                <a:solidFill>
                  <a:srgbClr val="000000"/>
                </a:solidFill>
                <a:latin typeface="Manrope"/>
                <a:ea typeface="Manrope"/>
                <a:cs typeface="Manrope"/>
                <a:sym typeface="Manrope"/>
              </a:rPr>
              <a:t>Opportunities &amp; Demand</a:t>
            </a:r>
          </a:p>
          <a:p>
            <a:pPr marL="0" marR="0" lvl="0" indent="0" algn="l" rtl="0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800" strike="noStrike" cap="none" dirty="0" smtClean="0">
                <a:solidFill>
                  <a:srgbClr val="000000"/>
                </a:solidFill>
                <a:latin typeface="Manrope"/>
                <a:ea typeface="Manrope"/>
                <a:cs typeface="Manrope"/>
                <a:sym typeface="Manrope"/>
              </a:rPr>
              <a:t>Data Formats</a:t>
            </a:r>
          </a:p>
          <a:p>
            <a:pPr marL="0" marR="0" lvl="0" indent="0" algn="l" rtl="0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dirty="0" smtClean="0">
                <a:solidFill>
                  <a:srgbClr val="000000"/>
                </a:solidFill>
                <a:latin typeface="Manrope"/>
                <a:ea typeface="Manrope"/>
                <a:cs typeface="Manrope"/>
                <a:sym typeface="Manrope"/>
              </a:rPr>
              <a:t>Creating Dashboards &amp; visualizations</a:t>
            </a:r>
            <a:endParaRPr lang="en-US" sz="1800" strike="noStrike" cap="none" dirty="0" smtClean="0">
              <a:solidFill>
                <a:srgbClr val="000000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endParaRPr lang="en-US" sz="1800" b="0" i="0" u="none" strike="noStrike" cap="none" dirty="0">
              <a:solidFill>
                <a:srgbClr val="000000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dirty="0">
              <a:solidFill>
                <a:srgbClr val="000000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endParaRPr lang="en-US" sz="1800" b="0" i="0" u="none" strike="noStrike" cap="none" dirty="0">
              <a:solidFill>
                <a:srgbClr val="000000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</p:spTree>
    <p:extLst>
      <p:ext uri="{BB962C8B-B14F-4D97-AF65-F5344CB8AC3E}">
        <p14:creationId xmlns:p14="http://schemas.microsoft.com/office/powerpoint/2010/main" val="568082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1EF4025D-413B-A868-2E2C-6ED41D2477CC}"/>
              </a:ext>
            </a:extLst>
          </p:cNvPr>
          <p:cNvSpPr txBox="1"/>
          <p:nvPr/>
        </p:nvSpPr>
        <p:spPr>
          <a:xfrm>
            <a:off x="250736" y="2380060"/>
            <a:ext cx="5381968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b="1" u="sng" dirty="0" smtClean="0">
                <a:solidFill>
                  <a:schemeClr val="tx2">
                    <a:lumMod val="75000"/>
                  </a:schemeClr>
                </a:solidFill>
                <a:latin typeface="Manrope"/>
                <a:ea typeface="Manrope"/>
                <a:cs typeface="Manrope"/>
                <a:sym typeface="Manrope"/>
              </a:rPr>
              <a:t>What is Business </a:t>
            </a:r>
            <a:r>
              <a:rPr lang="en-US" b="1" u="sng" dirty="0" err="1" smtClean="0">
                <a:solidFill>
                  <a:schemeClr val="tx2">
                    <a:lumMod val="75000"/>
                  </a:schemeClr>
                </a:solidFill>
                <a:latin typeface="Manrope"/>
                <a:ea typeface="Manrope"/>
                <a:cs typeface="Manrope"/>
                <a:sym typeface="Manrope"/>
              </a:rPr>
              <a:t>Intellingence</a:t>
            </a:r>
            <a:endParaRPr lang="en-US" sz="1800" b="1" i="0" u="sng" strike="noStrike" cap="none" dirty="0" smtClean="0">
              <a:solidFill>
                <a:schemeClr val="tx2">
                  <a:lumMod val="75000"/>
                </a:schemeClr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r>
              <a:rPr lang="en-US" sz="1800" b="0" i="0" u="none" strike="noStrike" cap="none" dirty="0" smtClean="0">
                <a:solidFill>
                  <a:schemeClr val="tx2">
                    <a:lumMod val="75000"/>
                  </a:schemeClr>
                </a:solidFill>
                <a:latin typeface="Manrope"/>
                <a:ea typeface="Manrope"/>
                <a:cs typeface="Manrope"/>
                <a:sym typeface="Manrope"/>
              </a:rPr>
              <a:t>Business Intelligence is the process of using specific Software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Manrope"/>
                <a:ea typeface="Manrope"/>
                <a:cs typeface="Manrope"/>
                <a:sym typeface="Manrope"/>
              </a:rPr>
              <a:t>/Applications to transform raw data into actionable insights.</a:t>
            </a: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Wingdings" panose="05000000000000000000" pitchFamily="2" charset="2"/>
              <a:buChar char="§"/>
            </a:pPr>
            <a:r>
              <a:rPr lang="en-US" sz="1800" b="0" i="0" u="none" strike="noStrike" cap="none" dirty="0" smtClean="0">
                <a:solidFill>
                  <a:schemeClr val="tx2">
                    <a:lumMod val="75000"/>
                  </a:schemeClr>
                </a:solidFill>
                <a:latin typeface="Manrope"/>
                <a:ea typeface="Manrope"/>
                <a:cs typeface="Manrope"/>
                <a:sym typeface="Manrope"/>
              </a:rPr>
              <a:t>BI = turning raw data        Actionable insights</a:t>
            </a: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Manrope"/>
                <a:ea typeface="Manrope"/>
                <a:cs typeface="Manrope"/>
                <a:sym typeface="Manrope"/>
              </a:rPr>
              <a:t>Helps decision making</a:t>
            </a: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Wingdings" panose="05000000000000000000" pitchFamily="2" charset="2"/>
              <a:buChar char="§"/>
            </a:pPr>
            <a:r>
              <a:rPr lang="en-US" sz="1800" b="0" i="0" u="none" strike="noStrike" cap="none" dirty="0" smtClean="0">
                <a:solidFill>
                  <a:schemeClr val="tx2">
                    <a:lumMod val="75000"/>
                  </a:schemeClr>
                </a:solidFill>
                <a:latin typeface="Manrope"/>
                <a:ea typeface="Manrope"/>
                <a:cs typeface="Manrope"/>
                <a:sym typeface="Manrope"/>
              </a:rPr>
              <a:t>Tracks performance</a:t>
            </a: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Wingdings" panose="05000000000000000000" pitchFamily="2" charset="2"/>
              <a:buChar char="§"/>
            </a:pP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Manrope"/>
                <a:ea typeface="Manrope"/>
                <a:cs typeface="Manrope"/>
                <a:sym typeface="Manrope"/>
              </a:rPr>
              <a:t>Forcasts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Manrope"/>
                <a:ea typeface="Manrope"/>
                <a:cs typeface="Manrope"/>
                <a:sym typeface="Manrope"/>
              </a:rPr>
              <a:t> trends</a:t>
            </a:r>
            <a:endParaRPr lang="en-US" sz="1800" b="0" i="0" u="none" strike="noStrike" cap="none" dirty="0">
              <a:solidFill>
                <a:schemeClr val="tx2">
                  <a:lumMod val="75000"/>
                </a:schemeClr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dirty="0">
              <a:solidFill>
                <a:schemeClr val="tx2">
                  <a:lumMod val="75000"/>
                </a:schemeClr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endParaRPr lang="en-US" sz="1800" b="0" i="0" u="none" strike="noStrike" cap="none" dirty="0">
              <a:solidFill>
                <a:schemeClr val="tx2">
                  <a:lumMod val="75000"/>
                </a:schemeClr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16" name="Google Shape;59;p13">
            <a:extLst>
              <a:ext uri="{FF2B5EF4-FFF2-40B4-BE49-F238E27FC236}">
                <a16:creationId xmlns:a16="http://schemas.microsoft.com/office/drawing/2014/main" id="{C82194D6-44F1-1614-E197-C2F5C3A0CE36}"/>
              </a:ext>
            </a:extLst>
          </p:cNvPr>
          <p:cNvSpPr txBox="1"/>
          <p:nvPr/>
        </p:nvSpPr>
        <p:spPr>
          <a:xfrm>
            <a:off x="124669" y="0"/>
            <a:ext cx="3609161" cy="6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sv-SE" sz="2000" b="1" dirty="0">
                <a:solidFill>
                  <a:srgbClr val="FF0000"/>
                </a:solidFill>
                <a:latin typeface="Manrope" panose="020B0604020202020204" charset="0"/>
                <a:ea typeface="Manrope Medium"/>
                <a:cs typeface="Manrope Medium"/>
                <a:sym typeface="Manrope Medium"/>
              </a:rPr>
              <a:t>HON. A.Z DIGITAL FELLOWSHIP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3389376" y="3364992"/>
            <a:ext cx="34445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EF4025D-413B-A868-2E2C-6ED41D2477CC}"/>
              </a:ext>
            </a:extLst>
          </p:cNvPr>
          <p:cNvSpPr txBox="1"/>
          <p:nvPr/>
        </p:nvSpPr>
        <p:spPr>
          <a:xfrm>
            <a:off x="5813244" y="2427970"/>
            <a:ext cx="613097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b="1" u="sng" dirty="0" smtClean="0">
                <a:solidFill>
                  <a:schemeClr val="tx2">
                    <a:lumMod val="75000"/>
                  </a:schemeClr>
                </a:solidFill>
                <a:latin typeface="Manrope"/>
                <a:ea typeface="Manrope"/>
                <a:cs typeface="Manrope"/>
                <a:sym typeface="Manrope"/>
              </a:rPr>
              <a:t>Uses of Power BI</a:t>
            </a:r>
            <a:endParaRPr lang="en-US" sz="1800" b="1" i="0" u="sng" strike="noStrike" cap="none" dirty="0" smtClean="0">
              <a:solidFill>
                <a:schemeClr val="tx2">
                  <a:lumMod val="75000"/>
                </a:schemeClr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285750" marR="0" lvl="0" indent="-2857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Wingdings" panose="05000000000000000000" pitchFamily="2" charset="2"/>
              <a:buChar char="§"/>
            </a:pPr>
            <a:r>
              <a:rPr lang="en-US" sz="1800" b="0" i="0" u="none" strike="noStrike" cap="none" dirty="0" smtClean="0">
                <a:solidFill>
                  <a:schemeClr val="tx2">
                    <a:lumMod val="75000"/>
                  </a:schemeClr>
                </a:solidFill>
                <a:latin typeface="Manrope"/>
                <a:ea typeface="Manrope"/>
                <a:cs typeface="Manrope"/>
                <a:sym typeface="Manrope"/>
              </a:rPr>
              <a:t>Reporting and Dashboards</a:t>
            </a:r>
          </a:p>
          <a:p>
            <a:pPr marL="285750" marR="0" lvl="0" indent="-2857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Manrope"/>
                <a:ea typeface="Manrope"/>
                <a:cs typeface="Manrope"/>
                <a:sym typeface="Manrope"/>
              </a:rPr>
              <a:t>Data modelling &amp; Transformation</a:t>
            </a:r>
          </a:p>
          <a:p>
            <a:pPr marL="285750" marR="0" lvl="0" indent="-2857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Manrope"/>
                <a:ea typeface="Manrope"/>
                <a:cs typeface="Manrope"/>
                <a:sym typeface="Manrope"/>
              </a:rPr>
              <a:t>Real-time monitoring</a:t>
            </a:r>
            <a:endParaRPr lang="en-US" sz="1800" b="0" i="0" u="none" strike="noStrike" cap="none" dirty="0" smtClean="0">
              <a:solidFill>
                <a:schemeClr val="tx2">
                  <a:lumMod val="75000"/>
                </a:schemeClr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285750" marR="0" lvl="0" indent="-2857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Manrope"/>
                <a:ea typeface="Manrope"/>
                <a:cs typeface="Manrope"/>
                <a:sym typeface="Manrope"/>
              </a:rPr>
              <a:t>Predictive analytics</a:t>
            </a:r>
            <a:endParaRPr lang="en-US" sz="1800" b="0" i="0" u="none" strike="noStrike" cap="none" dirty="0">
              <a:solidFill>
                <a:schemeClr val="tx2">
                  <a:lumMod val="75000"/>
                </a:schemeClr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dirty="0">
              <a:solidFill>
                <a:schemeClr val="tx2">
                  <a:lumMod val="75000"/>
                </a:schemeClr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285750" marR="0" lvl="0" indent="-2857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endParaRPr lang="en-US" sz="1800" b="0" i="0" u="none" strike="noStrike" cap="none" dirty="0">
              <a:solidFill>
                <a:schemeClr val="tx2">
                  <a:lumMod val="75000"/>
                </a:schemeClr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7824" y="1560576"/>
            <a:ext cx="5462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chemeClr val="accent1">
                    <a:lumMod val="50000"/>
                  </a:schemeClr>
                </a:solidFill>
              </a:rPr>
              <a:t>Components</a:t>
            </a:r>
            <a:endParaRPr lang="en-GB" sz="2800" b="1" u="sng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421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1330A759-71F2-EA11-3BFA-52F05468EBC4}"/>
              </a:ext>
            </a:extLst>
          </p:cNvPr>
          <p:cNvSpPr txBox="1"/>
          <p:nvPr/>
        </p:nvSpPr>
        <p:spPr>
          <a:xfrm>
            <a:off x="760484" y="1415993"/>
            <a:ext cx="609724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3200" b="1" dirty="0" smtClean="0">
                <a:solidFill>
                  <a:schemeClr val="accent1"/>
                </a:solidFill>
                <a:latin typeface="Perpetua" panose="02020502060401020303" pitchFamily="18" charset="0"/>
                <a:ea typeface="Cinzel"/>
                <a:cs typeface="Cinzel"/>
                <a:sym typeface="Cinzel"/>
              </a:rPr>
              <a:t>WHAT IS POWER-BI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E163FB0-5F13-5F81-F656-ED059DAF4A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6226" y="2074661"/>
            <a:ext cx="9144000" cy="3505868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Microsoft Power BI is a collection of apps, software services and connectors that</a:t>
            </a:r>
          </a:p>
          <a:p>
            <a:r>
              <a:rPr lang="en-US" b="1" dirty="0"/>
              <a:t>come together to turn unrelated data into visually impressive and interactive</a:t>
            </a:r>
          </a:p>
          <a:p>
            <a:r>
              <a:rPr lang="en-US" b="1" dirty="0" smtClean="0"/>
              <a:t>insights. </a:t>
            </a:r>
            <a:r>
              <a:rPr lang="en-US" b="1" dirty="0"/>
              <a:t>Power</a:t>
            </a:r>
          </a:p>
          <a:p>
            <a:r>
              <a:rPr lang="en-US" b="1" dirty="0"/>
              <a:t>BI has the capabilities to easily connect to your data sources, </a:t>
            </a:r>
            <a:r>
              <a:rPr lang="en-US" b="1" dirty="0" smtClean="0"/>
              <a:t>visualize </a:t>
            </a:r>
            <a:r>
              <a:rPr lang="en-US" b="1" dirty="0"/>
              <a:t>and share</a:t>
            </a:r>
          </a:p>
          <a:p>
            <a:r>
              <a:rPr lang="en-US" b="1" dirty="0"/>
              <a:t>and publish your findings with anyone and everyone.</a:t>
            </a:r>
          </a:p>
          <a:p>
            <a:r>
              <a:rPr lang="en-US" b="1" dirty="0"/>
              <a:t>Power BI is simple and fast enough to connect to an Excel workbook or a</a:t>
            </a:r>
          </a:p>
          <a:p>
            <a:r>
              <a:rPr lang="en-US" b="1" dirty="0"/>
              <a:t>local database. It can also be robust and enterprise-grade, ready for extensive</a:t>
            </a:r>
          </a:p>
          <a:p>
            <a:r>
              <a:rPr lang="en-US" b="1" dirty="0"/>
              <a:t>modeling and real time analytics. This means it can be used in a variety of</a:t>
            </a:r>
          </a:p>
          <a:p>
            <a:r>
              <a:rPr lang="en-US" b="1" dirty="0"/>
              <a:t>environments from a personal report and </a:t>
            </a:r>
            <a:r>
              <a:rPr lang="en-US" b="1" dirty="0" err="1"/>
              <a:t>visualisation</a:t>
            </a:r>
            <a:r>
              <a:rPr lang="en-US" b="1" dirty="0"/>
              <a:t> tool to the analytics and</a:t>
            </a:r>
          </a:p>
          <a:p>
            <a:r>
              <a:rPr lang="en-US" b="1" dirty="0"/>
              <a:t>decision engine behind group projects, divisions, or entire corporations.</a:t>
            </a:r>
            <a:endParaRPr lang="en-US" b="1" dirty="0"/>
          </a:p>
        </p:txBody>
      </p:sp>
      <p:sp>
        <p:nvSpPr>
          <p:cNvPr id="5" name="Google Shape;59;p13">
            <a:extLst>
              <a:ext uri="{FF2B5EF4-FFF2-40B4-BE49-F238E27FC236}">
                <a16:creationId xmlns:a16="http://schemas.microsoft.com/office/drawing/2014/main" id="{F993D767-77C0-3E69-6557-17ECBBD41BE9}"/>
              </a:ext>
            </a:extLst>
          </p:cNvPr>
          <p:cNvSpPr txBox="1"/>
          <p:nvPr/>
        </p:nvSpPr>
        <p:spPr>
          <a:xfrm>
            <a:off x="101578" y="-164813"/>
            <a:ext cx="3642840" cy="6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sv-SE" sz="20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Manrope" panose="020B0604020202020204" charset="0"/>
                <a:ea typeface="Manrope Medium"/>
                <a:cs typeface="Manrope Medium"/>
                <a:sym typeface="Manrope Medium"/>
              </a:rPr>
              <a:t>HON. A.Z DIGITAL FELLOWSHIP</a:t>
            </a:r>
          </a:p>
        </p:txBody>
      </p:sp>
    </p:spTree>
    <p:extLst>
      <p:ext uri="{BB962C8B-B14F-4D97-AF65-F5344CB8AC3E}">
        <p14:creationId xmlns:p14="http://schemas.microsoft.com/office/powerpoint/2010/main" val="1708493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1330A759-71F2-EA11-3BFA-52F05468EBC4}"/>
              </a:ext>
            </a:extLst>
          </p:cNvPr>
          <p:cNvSpPr txBox="1"/>
          <p:nvPr/>
        </p:nvSpPr>
        <p:spPr>
          <a:xfrm>
            <a:off x="760484" y="1415993"/>
            <a:ext cx="68473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Perpetua" panose="02020502060401020303" pitchFamily="18" charset="0"/>
                <a:ea typeface="Cinzel"/>
                <a:cs typeface="Cinzel"/>
                <a:sym typeface="Cinzel"/>
              </a:rPr>
              <a:t>APPLICATIONS ACROSS INDUSTRIES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E163FB0-5F13-5F81-F656-ED059DAF4A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6226" y="2074661"/>
            <a:ext cx="9144000" cy="3505868"/>
          </a:xfrm>
        </p:spPr>
        <p:txBody>
          <a:bodyPr>
            <a:normAutofit/>
          </a:bodyPr>
          <a:lstStyle/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b="1" dirty="0" smtClean="0"/>
              <a:t>FINANCE: Budgeting &amp; Forecasting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b="1" dirty="0" smtClean="0"/>
              <a:t>HEALTHCARE: Diseases Mapping &amp; Incidence Tracking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b="1" dirty="0" smtClean="0"/>
              <a:t>RETAIL: Sales Optimization 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b="1" dirty="0" smtClean="0"/>
              <a:t>Government: Policy Making &amp; Informed Decisions</a:t>
            </a:r>
          </a:p>
          <a:p>
            <a:endParaRPr lang="en-US" b="1" dirty="0"/>
          </a:p>
          <a:p>
            <a:endParaRPr lang="en-US" b="1" dirty="0"/>
          </a:p>
        </p:txBody>
      </p:sp>
      <p:sp>
        <p:nvSpPr>
          <p:cNvPr id="5" name="Google Shape;59;p13">
            <a:extLst>
              <a:ext uri="{FF2B5EF4-FFF2-40B4-BE49-F238E27FC236}">
                <a16:creationId xmlns:a16="http://schemas.microsoft.com/office/drawing/2014/main" id="{F993D767-77C0-3E69-6557-17ECBBD41BE9}"/>
              </a:ext>
            </a:extLst>
          </p:cNvPr>
          <p:cNvSpPr txBox="1"/>
          <p:nvPr/>
        </p:nvSpPr>
        <p:spPr>
          <a:xfrm>
            <a:off x="101578" y="-164813"/>
            <a:ext cx="3642840" cy="6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sv-SE" sz="20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Manrope" panose="020B0604020202020204" charset="0"/>
                <a:ea typeface="Manrope Medium"/>
                <a:cs typeface="Manrope Medium"/>
                <a:sym typeface="Manrope Medium"/>
              </a:rPr>
              <a:t>HON. A.Z DIGITAL FELLOWSHIP</a:t>
            </a:r>
          </a:p>
        </p:txBody>
      </p:sp>
    </p:spTree>
    <p:extLst>
      <p:ext uri="{BB962C8B-B14F-4D97-AF65-F5344CB8AC3E}">
        <p14:creationId xmlns:p14="http://schemas.microsoft.com/office/powerpoint/2010/main" val="3421208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1330A759-71F2-EA11-3BFA-52F05468EBC4}"/>
              </a:ext>
            </a:extLst>
          </p:cNvPr>
          <p:cNvSpPr txBox="1"/>
          <p:nvPr/>
        </p:nvSpPr>
        <p:spPr>
          <a:xfrm>
            <a:off x="760484" y="1415993"/>
            <a:ext cx="68473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Perpetua" panose="02020502060401020303" pitchFamily="18" charset="0"/>
                <a:ea typeface="Cinzel"/>
                <a:cs typeface="Cinzel"/>
                <a:sym typeface="Cinzel"/>
              </a:rPr>
              <a:t>OPPORTUNITIES AND DEMAND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E163FB0-5F13-5F81-F656-ED059DAF4A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6226" y="2074661"/>
            <a:ext cx="9144000" cy="3505868"/>
          </a:xfrm>
        </p:spPr>
        <p:txBody>
          <a:bodyPr>
            <a:normAutofit/>
          </a:bodyPr>
          <a:lstStyle/>
          <a:p>
            <a:r>
              <a:rPr lang="en-US" b="1" dirty="0" smtClean="0"/>
              <a:t>In-Demand roles: </a:t>
            </a:r>
          </a:p>
          <a:p>
            <a:r>
              <a:rPr lang="en-US" b="1" dirty="0" smtClean="0"/>
              <a:t>-Data Analyst </a:t>
            </a:r>
          </a:p>
          <a:p>
            <a:r>
              <a:rPr lang="en-US" b="1" dirty="0" smtClean="0"/>
              <a:t>-BI Analyst</a:t>
            </a:r>
          </a:p>
          <a:p>
            <a:r>
              <a:rPr lang="en-US" b="1" dirty="0" smtClean="0"/>
              <a:t>-Power BI Developer</a:t>
            </a:r>
          </a:p>
          <a:p>
            <a:r>
              <a:rPr lang="en-US" b="1" dirty="0" smtClean="0"/>
              <a:t>-Consulting Opportunities</a:t>
            </a:r>
          </a:p>
          <a:p>
            <a:r>
              <a:rPr lang="en-US" b="1" dirty="0" smtClean="0"/>
              <a:t>-Product Analyst</a:t>
            </a:r>
          </a:p>
          <a:p>
            <a:r>
              <a:rPr lang="en-US" b="1" dirty="0" smtClean="0"/>
              <a:t>-Public Health Analyst</a:t>
            </a:r>
            <a:endParaRPr lang="en-US" b="1" dirty="0" smtClean="0"/>
          </a:p>
          <a:p>
            <a:endParaRPr lang="en-US" b="1" dirty="0"/>
          </a:p>
        </p:txBody>
      </p:sp>
      <p:sp>
        <p:nvSpPr>
          <p:cNvPr id="5" name="Google Shape;59;p13">
            <a:extLst>
              <a:ext uri="{FF2B5EF4-FFF2-40B4-BE49-F238E27FC236}">
                <a16:creationId xmlns:a16="http://schemas.microsoft.com/office/drawing/2014/main" id="{F993D767-77C0-3E69-6557-17ECBBD41BE9}"/>
              </a:ext>
            </a:extLst>
          </p:cNvPr>
          <p:cNvSpPr txBox="1"/>
          <p:nvPr/>
        </p:nvSpPr>
        <p:spPr>
          <a:xfrm>
            <a:off x="101578" y="-164813"/>
            <a:ext cx="3642840" cy="6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sv-SE" sz="20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Manrope" panose="020B0604020202020204" charset="0"/>
                <a:ea typeface="Manrope Medium"/>
                <a:cs typeface="Manrope Medium"/>
                <a:sym typeface="Manrope Medium"/>
              </a:rPr>
              <a:t>HON. A.Z DIGITAL FELLOWSHIP</a:t>
            </a:r>
          </a:p>
        </p:txBody>
      </p:sp>
    </p:spTree>
    <p:extLst>
      <p:ext uri="{BB962C8B-B14F-4D97-AF65-F5344CB8AC3E}">
        <p14:creationId xmlns:p14="http://schemas.microsoft.com/office/powerpoint/2010/main" val="2541724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1330A759-71F2-EA11-3BFA-52F05468EBC4}"/>
              </a:ext>
            </a:extLst>
          </p:cNvPr>
          <p:cNvSpPr txBox="1"/>
          <p:nvPr/>
        </p:nvSpPr>
        <p:spPr>
          <a:xfrm>
            <a:off x="886226" y="985686"/>
            <a:ext cx="609724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3200" b="1" dirty="0" smtClean="0">
                <a:solidFill>
                  <a:schemeClr val="accent1"/>
                </a:solidFill>
                <a:latin typeface="Perpetua" panose="02020502060401020303" pitchFamily="18" charset="0"/>
                <a:ea typeface="Cinzel"/>
                <a:cs typeface="Cinzel"/>
                <a:sym typeface="Cinzel"/>
              </a:rPr>
              <a:t>Building Blocks of Power-BI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E163FB0-5F13-5F81-F656-ED059DAF4A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9908" y="1782053"/>
            <a:ext cx="9144000" cy="3505868"/>
          </a:xfrm>
        </p:spPr>
        <p:txBody>
          <a:bodyPr>
            <a:normAutofit/>
          </a:bodyPr>
          <a:lstStyle/>
          <a:p>
            <a:pPr algn="l"/>
            <a:endParaRPr lang="en-US" b="1" dirty="0"/>
          </a:p>
          <a:p>
            <a:pPr algn="l"/>
            <a:r>
              <a:rPr lang="en-US" dirty="0"/>
              <a:t>The basic building blocks in Power BI are:</a:t>
            </a:r>
          </a:p>
          <a:p>
            <a:pPr algn="l"/>
            <a:r>
              <a:rPr lang="en-GB" dirty="0"/>
              <a:t>• Visualizations</a:t>
            </a:r>
          </a:p>
          <a:p>
            <a:pPr algn="l"/>
            <a:r>
              <a:rPr lang="en-GB" dirty="0"/>
              <a:t>• Datasets</a:t>
            </a:r>
          </a:p>
          <a:p>
            <a:pPr algn="l"/>
            <a:r>
              <a:rPr lang="en-GB" dirty="0"/>
              <a:t>• Reports</a:t>
            </a:r>
          </a:p>
          <a:p>
            <a:pPr algn="l"/>
            <a:r>
              <a:rPr lang="en-GB" dirty="0"/>
              <a:t>• Dashboards</a:t>
            </a:r>
          </a:p>
          <a:p>
            <a:pPr algn="l"/>
            <a:r>
              <a:rPr lang="en-GB" dirty="0"/>
              <a:t>• Tiles</a:t>
            </a:r>
            <a:endParaRPr lang="en-US" dirty="0"/>
          </a:p>
        </p:txBody>
      </p:sp>
      <p:sp>
        <p:nvSpPr>
          <p:cNvPr id="5" name="Google Shape;59;p13">
            <a:extLst>
              <a:ext uri="{FF2B5EF4-FFF2-40B4-BE49-F238E27FC236}">
                <a16:creationId xmlns:a16="http://schemas.microsoft.com/office/drawing/2014/main" id="{F993D767-77C0-3E69-6557-17ECBBD41BE9}"/>
              </a:ext>
            </a:extLst>
          </p:cNvPr>
          <p:cNvSpPr txBox="1"/>
          <p:nvPr/>
        </p:nvSpPr>
        <p:spPr>
          <a:xfrm>
            <a:off x="101578" y="-164813"/>
            <a:ext cx="3642840" cy="6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sv-SE" sz="20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Manrope" panose="020B0604020202020204" charset="0"/>
                <a:ea typeface="Manrope Medium"/>
                <a:cs typeface="Manrope Medium"/>
                <a:sym typeface="Manrope Medium"/>
              </a:rPr>
              <a:t>HON. A.Z DIGITAL FELLOWSHIP</a:t>
            </a:r>
          </a:p>
        </p:txBody>
      </p:sp>
    </p:spTree>
    <p:extLst>
      <p:ext uri="{BB962C8B-B14F-4D97-AF65-F5344CB8AC3E}">
        <p14:creationId xmlns:p14="http://schemas.microsoft.com/office/powerpoint/2010/main" val="1541267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4E163FB0-5F13-5F81-F656-ED059DAF4A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4434" y="1099300"/>
            <a:ext cx="6014446" cy="4923547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GB" b="1" dirty="0" smtClean="0"/>
              <a:t>1. Visualizations</a:t>
            </a:r>
            <a:endParaRPr lang="en-GB" b="1" dirty="0"/>
          </a:p>
          <a:p>
            <a:pPr algn="l"/>
            <a:r>
              <a:rPr lang="en-US" b="1" dirty="0"/>
              <a:t>A visualization is a representation of data in a visual format. It could be a line</a:t>
            </a:r>
          </a:p>
          <a:p>
            <a:pPr algn="l"/>
            <a:r>
              <a:rPr lang="en-US" b="1" dirty="0"/>
              <a:t>chart, a bar graph, a color coded map or any visual way to present the data.</a:t>
            </a:r>
          </a:p>
          <a:p>
            <a:pPr algn="l"/>
            <a:r>
              <a:rPr lang="en-US" b="1" dirty="0"/>
              <a:t>Visualizations can be a simple number representing a significant calculation or</a:t>
            </a:r>
          </a:p>
          <a:p>
            <a:pPr algn="l"/>
            <a:r>
              <a:rPr lang="en-US" b="1" dirty="0"/>
              <a:t>it could be more complex like multiple charts showing the proportion of users</a:t>
            </a:r>
          </a:p>
          <a:p>
            <a:pPr algn="l"/>
            <a:r>
              <a:rPr lang="en-US" b="1" dirty="0"/>
              <a:t>participating in a survey. The main idea of </a:t>
            </a:r>
            <a:r>
              <a:rPr lang="en-US" b="1" dirty="0" smtClean="0"/>
              <a:t>visualization </a:t>
            </a:r>
            <a:r>
              <a:rPr lang="en-US" b="1" dirty="0"/>
              <a:t>is to show the data in</a:t>
            </a:r>
          </a:p>
          <a:p>
            <a:pPr algn="l"/>
            <a:r>
              <a:rPr lang="en-US" b="1" dirty="0"/>
              <a:t>a way that tells the story that is lying underneath it. Like the saying goes: a</a:t>
            </a:r>
          </a:p>
          <a:p>
            <a:pPr algn="l"/>
            <a:r>
              <a:rPr lang="en-US" b="1" dirty="0"/>
              <a:t>picture says a thousand words.</a:t>
            </a:r>
          </a:p>
          <a:p>
            <a:pPr algn="l"/>
            <a:endParaRPr lang="en-US" dirty="0"/>
          </a:p>
        </p:txBody>
      </p:sp>
      <p:sp>
        <p:nvSpPr>
          <p:cNvPr id="5" name="Google Shape;59;p13">
            <a:extLst>
              <a:ext uri="{FF2B5EF4-FFF2-40B4-BE49-F238E27FC236}">
                <a16:creationId xmlns:a16="http://schemas.microsoft.com/office/drawing/2014/main" id="{F993D767-77C0-3E69-6557-17ECBBD41BE9}"/>
              </a:ext>
            </a:extLst>
          </p:cNvPr>
          <p:cNvSpPr txBox="1"/>
          <p:nvPr/>
        </p:nvSpPr>
        <p:spPr>
          <a:xfrm>
            <a:off x="101578" y="-164813"/>
            <a:ext cx="3642840" cy="6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sv-SE" sz="20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Manrope" panose="020B0604020202020204" charset="0"/>
                <a:ea typeface="Manrope Medium"/>
                <a:cs typeface="Manrope Medium"/>
                <a:sym typeface="Manrope Medium"/>
              </a:rPr>
              <a:t>HON. A.Z DIGITAL FELLOWSHIP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8481" y="1336947"/>
            <a:ext cx="5059680" cy="50516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07621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4E163FB0-5F13-5F81-F656-ED059DAF4A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4434" y="1099300"/>
            <a:ext cx="5258542" cy="4923547"/>
          </a:xfrm>
        </p:spPr>
        <p:txBody>
          <a:bodyPr>
            <a:normAutofit/>
          </a:bodyPr>
          <a:lstStyle/>
          <a:p>
            <a:pPr algn="l"/>
            <a:r>
              <a:rPr lang="en-GB" b="1" dirty="0"/>
              <a:t>Datasets</a:t>
            </a:r>
          </a:p>
          <a:p>
            <a:pPr algn="l"/>
            <a:r>
              <a:rPr lang="en-US" dirty="0"/>
              <a:t>A </a:t>
            </a:r>
            <a:r>
              <a:rPr lang="en-US" b="1" dirty="0"/>
              <a:t>dataset </a:t>
            </a:r>
            <a:r>
              <a:rPr lang="en-US" dirty="0"/>
              <a:t>is a collection of data that Power BI uses to create its visualizations.</a:t>
            </a:r>
          </a:p>
          <a:p>
            <a:pPr algn="l"/>
            <a:r>
              <a:rPr lang="en-US" dirty="0"/>
              <a:t>You can have a simple dataset that’s based on a single table from </a:t>
            </a:r>
            <a:r>
              <a:rPr lang="en-US" dirty="0" smtClean="0"/>
              <a:t>An Excel </a:t>
            </a:r>
            <a:r>
              <a:rPr lang="en-US" dirty="0"/>
              <a:t>workbook, similar to what’s shown in </a:t>
            </a:r>
            <a:r>
              <a:rPr lang="en-US" dirty="0" smtClean="0"/>
              <a:t>the </a:t>
            </a:r>
            <a:r>
              <a:rPr lang="en-US" dirty="0"/>
              <a:t>image.</a:t>
            </a:r>
          </a:p>
          <a:p>
            <a:pPr algn="l"/>
            <a:endParaRPr lang="en-US" dirty="0"/>
          </a:p>
        </p:txBody>
      </p:sp>
      <p:sp>
        <p:nvSpPr>
          <p:cNvPr id="5" name="Google Shape;59;p13">
            <a:extLst>
              <a:ext uri="{FF2B5EF4-FFF2-40B4-BE49-F238E27FC236}">
                <a16:creationId xmlns:a16="http://schemas.microsoft.com/office/drawing/2014/main" id="{F993D767-77C0-3E69-6557-17ECBBD41BE9}"/>
              </a:ext>
            </a:extLst>
          </p:cNvPr>
          <p:cNvSpPr txBox="1"/>
          <p:nvPr/>
        </p:nvSpPr>
        <p:spPr>
          <a:xfrm>
            <a:off x="101578" y="-164813"/>
            <a:ext cx="3642840" cy="6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sv-SE" sz="20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Manrope" panose="020B0604020202020204" charset="0"/>
                <a:ea typeface="Manrope Medium"/>
                <a:cs typeface="Manrope Medium"/>
                <a:sym typeface="Manrope Medium"/>
              </a:rPr>
              <a:t>HON. A.Z DIGITAL FELLOWSHIP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2976" y="646176"/>
            <a:ext cx="6266688" cy="575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4404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</TotalTime>
  <Words>1051</Words>
  <Application>Microsoft Office PowerPoint</Application>
  <PresentationFormat>Widescreen</PresentationFormat>
  <Paragraphs>148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Arial</vt:lpstr>
      <vt:lpstr>Calibri</vt:lpstr>
      <vt:lpstr>Calibri Light</vt:lpstr>
      <vt:lpstr>Cinzel</vt:lpstr>
      <vt:lpstr>LMRoman10-Bold</vt:lpstr>
      <vt:lpstr>LMRoman10-Regular</vt:lpstr>
      <vt:lpstr>Manrope</vt:lpstr>
      <vt:lpstr>Manrope Medium</vt:lpstr>
      <vt:lpstr>Perpetua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Abdulmuqeet Hussain</dc:creator>
  <cp:lastModifiedBy>BADAWI</cp:lastModifiedBy>
  <cp:revision>43</cp:revision>
  <dcterms:created xsi:type="dcterms:W3CDTF">2025-06-14T11:31:02Z</dcterms:created>
  <dcterms:modified xsi:type="dcterms:W3CDTF">2025-09-14T11:17:22Z</dcterms:modified>
</cp:coreProperties>
</file>